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66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5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70/09279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3000" y="1981200"/>
            <a:ext cx="7620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ВОСПИТАТЕЛЬНОЙ   КОМПОНЕНТЫ 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ОБРАЗОВАТЕЛЬНЫХ  ОРГАНИЗАЦИЯХ  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ОРЕНБУРГСКОГО  РАЙОНА</a:t>
            </a:r>
            <a:endParaRPr lang="ru-RU" sz="2800" b="1" dirty="0"/>
          </a:p>
        </p:txBody>
      </p:sp>
      <p:pic>
        <p:nvPicPr>
          <p:cNvPr id="6" name="Picture 1" descr="C:\Users\ПеговПВ\Desktop\Без имени-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533400"/>
            <a:ext cx="762000" cy="94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886200" y="5334000"/>
            <a:ext cx="5029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СЛАБОСПИЦКАЯ М.В.,</a:t>
            </a:r>
          </a:p>
          <a:p>
            <a:pPr algn="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 УПРАВЛЕНИЯ  ОБРАЗОВАНИЯ</a:t>
            </a:r>
          </a:p>
          <a:p>
            <a:pPr algn="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 ОРЕНБУРГСКИЙ РАЙОН, К.П.Н.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70/09279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1" descr="C:\Users\ПеговПВ\Desktop\Без имени-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8600"/>
            <a:ext cx="73918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143000" y="152401"/>
            <a:ext cx="75438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52400" y="2286000"/>
            <a:ext cx="4495800" cy="2971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152400" y="2286000"/>
            <a:ext cx="4572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b="1" dirty="0" smtClean="0">
                <a:latin typeface="Arial Unicode MS" pitchFamily="34" charset="-128"/>
                <a:cs typeface="Times New Roman" pitchFamily="18" charset="0"/>
              </a:rPr>
              <a:t>41</a:t>
            </a: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 ученическое самоуправление </a:t>
            </a:r>
          </a:p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b="1" dirty="0" smtClean="0">
                <a:latin typeface="Arial Unicode MS" pitchFamily="34" charset="-128"/>
                <a:cs typeface="Times New Roman" pitchFamily="18" charset="0"/>
              </a:rPr>
              <a:t>34</a:t>
            </a: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 детских общественных организаций  (</a:t>
            </a:r>
            <a:r>
              <a:rPr lang="ru-RU" b="1" dirty="0" smtClean="0">
                <a:latin typeface="Arial Unicode MS" pitchFamily="34" charset="-128"/>
                <a:cs typeface="Times New Roman" pitchFamily="18" charset="0"/>
              </a:rPr>
              <a:t>3 331</a:t>
            </a: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чел.)</a:t>
            </a:r>
          </a:p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b="1" dirty="0" smtClean="0">
                <a:latin typeface="Arial Unicode MS" pitchFamily="34" charset="-128"/>
                <a:cs typeface="Times New Roman" pitchFamily="18" charset="0"/>
              </a:rPr>
              <a:t>95 </a:t>
            </a: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групп продленного дня (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2 375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чел.)</a:t>
            </a:r>
            <a:endParaRPr lang="ru-RU" dirty="0" smtClean="0"/>
          </a:p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b="1" dirty="0" smtClean="0">
                <a:latin typeface="Arial Unicode MS" pitchFamily="34" charset="-128"/>
                <a:cs typeface="Times New Roman" pitchFamily="18" charset="0"/>
              </a:rPr>
              <a:t>46</a:t>
            </a: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 кадетских классов (</a:t>
            </a:r>
            <a:r>
              <a:rPr lang="ru-RU" b="1" dirty="0" smtClean="0">
                <a:latin typeface="Arial Unicode MS" pitchFamily="34" charset="-128"/>
                <a:cs typeface="Times New Roman" pitchFamily="18" charset="0"/>
              </a:rPr>
              <a:t>1090 </a:t>
            </a: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чел.)</a:t>
            </a:r>
          </a:p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b="1" dirty="0" smtClean="0">
                <a:latin typeface="Arial Unicode MS" pitchFamily="34" charset="-128"/>
                <a:cs typeface="Times New Roman" pitchFamily="18" charset="0"/>
              </a:rPr>
              <a:t>6</a:t>
            </a: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latin typeface="Arial Unicode MS" pitchFamily="34" charset="-128"/>
                <a:cs typeface="Times New Roman" pitchFamily="18" charset="0"/>
              </a:rPr>
              <a:t>прокадетских</a:t>
            </a: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 классов (</a:t>
            </a:r>
            <a:r>
              <a:rPr lang="ru-RU" b="1" dirty="0" smtClean="0">
                <a:latin typeface="Arial Unicode MS" pitchFamily="34" charset="-128"/>
                <a:cs typeface="Times New Roman" pitchFamily="18" charset="0"/>
              </a:rPr>
              <a:t>160</a:t>
            </a: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 чел.)</a:t>
            </a:r>
          </a:p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b="1" dirty="0" smtClean="0">
                <a:latin typeface="Arial Unicode MS" pitchFamily="34" charset="-128"/>
                <a:cs typeface="Times New Roman" pitchFamily="18" charset="0"/>
              </a:rPr>
              <a:t>17</a:t>
            </a: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 школьных </a:t>
            </a: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музеев </a:t>
            </a:r>
            <a:r>
              <a:rPr lang="ru-RU" b="1" dirty="0" smtClean="0">
                <a:latin typeface="Arial Unicode MS" pitchFamily="34" charset="-128"/>
                <a:cs typeface="Times New Roman" pitchFamily="18" charset="0"/>
              </a:rPr>
              <a:t>(1083 чел.)</a:t>
            </a:r>
            <a:endParaRPr lang="ru-RU" b="1" dirty="0" smtClean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4724400" y="2286000"/>
            <a:ext cx="4419600" cy="2971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48200" y="2362200"/>
            <a:ext cx="44958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Дом детского творчества  (</a:t>
            </a:r>
            <a:r>
              <a:rPr lang="ru-RU" b="1" dirty="0" smtClean="0">
                <a:latin typeface="Arial Unicode MS" pitchFamily="34" charset="-128"/>
                <a:cs typeface="Times New Roman" pitchFamily="18" charset="0"/>
              </a:rPr>
              <a:t>3 019</a:t>
            </a: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ru-RU" dirty="0">
                <a:latin typeface="Arial Unicode MS" pitchFamily="34" charset="-128"/>
                <a:cs typeface="Times New Roman" pitchFamily="18" charset="0"/>
              </a:rPr>
              <a:t>чел</a:t>
            </a: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.)</a:t>
            </a:r>
            <a:endParaRPr lang="ru-RU" dirty="0">
              <a:latin typeface="Arial Unicode MS" pitchFamily="34" charset="-128"/>
              <a:cs typeface="Times New Roman" pitchFamily="18" charset="0"/>
            </a:endParaRPr>
          </a:p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Детская  спортивная школа (</a:t>
            </a:r>
            <a:r>
              <a:rPr lang="ru-RU" b="1" dirty="0" smtClean="0">
                <a:latin typeface="Arial Unicode MS" pitchFamily="34" charset="-128"/>
                <a:cs typeface="Times New Roman" pitchFamily="18" charset="0"/>
              </a:rPr>
              <a:t>3020</a:t>
            </a: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 чел.)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b="1" dirty="0" smtClean="0">
                <a:latin typeface="Arial Unicode MS" pitchFamily="34" charset="-128"/>
                <a:cs typeface="Times New Roman" pitchFamily="18" charset="0"/>
              </a:rPr>
              <a:t>311</a:t>
            </a: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 кружков  (</a:t>
            </a:r>
            <a:r>
              <a:rPr lang="ru-RU" b="1" dirty="0" smtClean="0">
                <a:latin typeface="Arial Unicode MS" pitchFamily="34" charset="-128"/>
                <a:cs typeface="Times New Roman" pitchFamily="18" charset="0"/>
              </a:rPr>
              <a:t>6 039</a:t>
            </a: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чел.)</a:t>
            </a:r>
          </a:p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b="1" dirty="0" smtClean="0">
                <a:latin typeface="Arial Unicode MS" pitchFamily="34" charset="-128"/>
                <a:cs typeface="Times New Roman" pitchFamily="18" charset="0"/>
              </a:rPr>
              <a:t>34</a:t>
            </a: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 спортивных клуба (</a:t>
            </a:r>
            <a:r>
              <a:rPr lang="ru-RU" b="1" dirty="0" smtClean="0">
                <a:latin typeface="Arial Unicode MS" pitchFamily="34" charset="-128"/>
                <a:cs typeface="Times New Roman" pitchFamily="18" charset="0"/>
              </a:rPr>
              <a:t>7 992</a:t>
            </a: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чел.)</a:t>
            </a:r>
          </a:p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ОЗШ «Юные дарования» (</a:t>
            </a:r>
            <a:r>
              <a:rPr lang="ru-RU" b="1" dirty="0" smtClean="0">
                <a:latin typeface="Arial Unicode MS" pitchFamily="34" charset="-128"/>
                <a:cs typeface="Times New Roman" pitchFamily="18" charset="0"/>
              </a:rPr>
              <a:t>150</a:t>
            </a:r>
            <a:r>
              <a:rPr lang="ru-RU" dirty="0" smtClean="0">
                <a:latin typeface="Arial Unicode MS" pitchFamily="34" charset="-128"/>
                <a:cs typeface="Times New Roman" pitchFamily="18" charset="0"/>
              </a:rPr>
              <a:t> чел.)</a:t>
            </a:r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533400" y="1143000"/>
            <a:ext cx="3962400" cy="1066799"/>
          </a:xfrm>
          <a:prstGeom prst="wedgeRoundRectCallout">
            <a:avLst>
              <a:gd name="adj1" fmla="val 20595"/>
              <a:gd name="adj2" fmla="val 49105"/>
              <a:gd name="adj3" fmla="val 16667"/>
            </a:avLst>
          </a:prstGeom>
          <a:solidFill>
            <a:schemeClr val="accent1">
              <a:alpha val="58038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/>
              <a:t>41 </a:t>
            </a:r>
            <a:r>
              <a:rPr lang="ru-RU" sz="2000" dirty="0"/>
              <a:t>общеобразовательная организация – </a:t>
            </a:r>
            <a:r>
              <a:rPr lang="ru-RU" sz="2000" dirty="0" smtClean="0"/>
              <a:t> </a:t>
            </a:r>
            <a:r>
              <a:rPr lang="en-US" sz="2000" b="1" dirty="0" smtClean="0"/>
              <a:t>10</a:t>
            </a:r>
            <a:r>
              <a:rPr lang="ru-RU" sz="2000" b="1" dirty="0" smtClean="0"/>
              <a:t> </a:t>
            </a:r>
            <a:r>
              <a:rPr lang="en-US" sz="2000" b="1" dirty="0" smtClean="0"/>
              <a:t>1</a:t>
            </a:r>
            <a:r>
              <a:rPr lang="ru-RU" sz="2000" b="1" dirty="0"/>
              <a:t>54</a:t>
            </a:r>
            <a:r>
              <a:rPr lang="ru-RU" sz="2000" dirty="0"/>
              <a:t> обучающихся</a:t>
            </a: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4953000" y="1143000"/>
            <a:ext cx="3886200" cy="1066800"/>
          </a:xfrm>
          <a:prstGeom prst="wedgeRoundRectCallout">
            <a:avLst>
              <a:gd name="adj1" fmla="val 22804"/>
              <a:gd name="adj2" fmla="val 50398"/>
              <a:gd name="adj3" fmla="val 16667"/>
            </a:avLst>
          </a:prstGeom>
          <a:solidFill>
            <a:schemeClr val="accent1">
              <a:alpha val="58038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sz="2000" b="1" dirty="0"/>
              <a:t>2</a:t>
            </a:r>
            <a:r>
              <a:rPr lang="ru-RU" sz="2000" dirty="0"/>
              <a:t> организации  дополнительного образования – </a:t>
            </a:r>
            <a:r>
              <a:rPr lang="ru-RU" sz="2000" b="1" dirty="0" smtClean="0"/>
              <a:t>6 039</a:t>
            </a:r>
            <a:r>
              <a:rPr lang="ru-RU" sz="2000" dirty="0" smtClean="0"/>
              <a:t> </a:t>
            </a:r>
            <a:r>
              <a:rPr lang="ru-RU" sz="2000" dirty="0"/>
              <a:t>воспитанников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371600" y="152400"/>
            <a:ext cx="6934200" cy="871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Ресурсы муниципалитета для реализации воспитательной компоненты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52400" y="5410200"/>
            <a:ext cx="8839200" cy="1295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AutoShape 16"/>
          <p:cNvSpPr>
            <a:spLocks noChangeArrowheads="1"/>
          </p:cNvSpPr>
          <p:nvPr/>
        </p:nvSpPr>
        <p:spPr bwMode="auto">
          <a:xfrm>
            <a:off x="304800" y="5867400"/>
            <a:ext cx="1143000" cy="762000"/>
          </a:xfrm>
          <a:prstGeom prst="wedgeRoundRectCallout">
            <a:avLst>
              <a:gd name="adj1" fmla="val 20595"/>
              <a:gd name="adj2" fmla="val 49105"/>
              <a:gd name="adj3" fmla="val 16667"/>
            </a:avLst>
          </a:prstGeom>
          <a:solidFill>
            <a:schemeClr val="accent1">
              <a:alpha val="58038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600" dirty="0"/>
          </a:p>
        </p:txBody>
      </p:sp>
      <p:sp>
        <p:nvSpPr>
          <p:cNvPr id="27" name="AutoShape 16"/>
          <p:cNvSpPr>
            <a:spLocks noChangeArrowheads="1"/>
          </p:cNvSpPr>
          <p:nvPr/>
        </p:nvSpPr>
        <p:spPr bwMode="auto">
          <a:xfrm>
            <a:off x="1524000" y="5867400"/>
            <a:ext cx="1143000" cy="762000"/>
          </a:xfrm>
          <a:prstGeom prst="wedgeRoundRectCallout">
            <a:avLst>
              <a:gd name="adj1" fmla="val 20595"/>
              <a:gd name="adj2" fmla="val 49105"/>
              <a:gd name="adj3" fmla="val 16667"/>
            </a:avLst>
          </a:prstGeom>
          <a:solidFill>
            <a:schemeClr val="accent1">
              <a:alpha val="58038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2000" dirty="0"/>
          </a:p>
        </p:txBody>
      </p:sp>
      <p:sp>
        <p:nvSpPr>
          <p:cNvPr id="28" name="AutoShape 16"/>
          <p:cNvSpPr>
            <a:spLocks noChangeArrowheads="1"/>
          </p:cNvSpPr>
          <p:nvPr/>
        </p:nvSpPr>
        <p:spPr bwMode="auto">
          <a:xfrm>
            <a:off x="2743200" y="5867400"/>
            <a:ext cx="1143000" cy="762000"/>
          </a:xfrm>
          <a:prstGeom prst="wedgeRoundRectCallout">
            <a:avLst>
              <a:gd name="adj1" fmla="val 20595"/>
              <a:gd name="adj2" fmla="val 49105"/>
              <a:gd name="adj3" fmla="val 16667"/>
            </a:avLst>
          </a:prstGeom>
          <a:solidFill>
            <a:schemeClr val="accent1">
              <a:alpha val="58038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2000" dirty="0"/>
          </a:p>
        </p:txBody>
      </p:sp>
      <p:sp>
        <p:nvSpPr>
          <p:cNvPr id="29" name="AutoShape 16"/>
          <p:cNvSpPr>
            <a:spLocks noChangeArrowheads="1"/>
          </p:cNvSpPr>
          <p:nvPr/>
        </p:nvSpPr>
        <p:spPr bwMode="auto">
          <a:xfrm>
            <a:off x="3962400" y="5867400"/>
            <a:ext cx="1143000" cy="762000"/>
          </a:xfrm>
          <a:prstGeom prst="wedgeRoundRectCallout">
            <a:avLst>
              <a:gd name="adj1" fmla="val 20595"/>
              <a:gd name="adj2" fmla="val 49105"/>
              <a:gd name="adj3" fmla="val 16667"/>
            </a:avLst>
          </a:prstGeom>
          <a:solidFill>
            <a:schemeClr val="accent1">
              <a:alpha val="58038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2000" dirty="0"/>
          </a:p>
        </p:txBody>
      </p:sp>
      <p:sp>
        <p:nvSpPr>
          <p:cNvPr id="30" name="AutoShape 16"/>
          <p:cNvSpPr>
            <a:spLocks noChangeArrowheads="1"/>
          </p:cNvSpPr>
          <p:nvPr/>
        </p:nvSpPr>
        <p:spPr bwMode="auto">
          <a:xfrm>
            <a:off x="5181600" y="5867400"/>
            <a:ext cx="1143000" cy="762000"/>
          </a:xfrm>
          <a:prstGeom prst="wedgeRoundRectCallout">
            <a:avLst>
              <a:gd name="adj1" fmla="val 20595"/>
              <a:gd name="adj2" fmla="val 49105"/>
              <a:gd name="adj3" fmla="val 16667"/>
            </a:avLst>
          </a:prstGeom>
          <a:solidFill>
            <a:schemeClr val="accent1">
              <a:alpha val="58038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2000" dirty="0"/>
          </a:p>
        </p:txBody>
      </p:sp>
      <p:sp>
        <p:nvSpPr>
          <p:cNvPr id="31" name="AutoShape 16"/>
          <p:cNvSpPr>
            <a:spLocks noChangeArrowheads="1"/>
          </p:cNvSpPr>
          <p:nvPr/>
        </p:nvSpPr>
        <p:spPr bwMode="auto">
          <a:xfrm>
            <a:off x="6400800" y="5867400"/>
            <a:ext cx="1143000" cy="762000"/>
          </a:xfrm>
          <a:prstGeom prst="wedgeRoundRectCallout">
            <a:avLst>
              <a:gd name="adj1" fmla="val 20595"/>
              <a:gd name="adj2" fmla="val 49105"/>
              <a:gd name="adj3" fmla="val 16667"/>
            </a:avLst>
          </a:prstGeom>
          <a:solidFill>
            <a:schemeClr val="accent1">
              <a:alpha val="58038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2000" dirty="0"/>
          </a:p>
        </p:txBody>
      </p:sp>
      <p:sp>
        <p:nvSpPr>
          <p:cNvPr id="32" name="AutoShape 16"/>
          <p:cNvSpPr>
            <a:spLocks noChangeArrowheads="1"/>
          </p:cNvSpPr>
          <p:nvPr/>
        </p:nvSpPr>
        <p:spPr bwMode="auto">
          <a:xfrm>
            <a:off x="7620000" y="5867400"/>
            <a:ext cx="1219200" cy="762000"/>
          </a:xfrm>
          <a:prstGeom prst="wedgeRoundRectCallout">
            <a:avLst>
              <a:gd name="adj1" fmla="val 20595"/>
              <a:gd name="adj2" fmla="val 49105"/>
              <a:gd name="adj3" fmla="val 16667"/>
            </a:avLst>
          </a:prstGeom>
          <a:solidFill>
            <a:schemeClr val="accent1">
              <a:alpha val="58038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2000" dirty="0"/>
          </a:p>
        </p:txBody>
      </p: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2209800" y="5486400"/>
            <a:ext cx="464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600" b="1" dirty="0" smtClean="0">
                <a:latin typeface="Arial Unicode MS" pitchFamily="34" charset="-128"/>
                <a:cs typeface="Times New Roman" pitchFamily="18" charset="0"/>
              </a:rPr>
              <a:t>7 </a:t>
            </a:r>
            <a:r>
              <a:rPr lang="ru-RU" sz="1600" dirty="0" smtClean="0">
                <a:latin typeface="Arial Unicode MS" pitchFamily="34" charset="-128"/>
                <a:cs typeface="Times New Roman" pitchFamily="18" charset="0"/>
              </a:rPr>
              <a:t>опорных методических пункта</a:t>
            </a:r>
            <a:endParaRPr lang="ru-RU" sz="1600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36" name="TextBox 17"/>
          <p:cNvSpPr txBox="1">
            <a:spLocks noChangeArrowheads="1"/>
          </p:cNvSpPr>
          <p:nvPr/>
        </p:nvSpPr>
        <p:spPr bwMode="auto">
          <a:xfrm>
            <a:off x="228600" y="6019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err="1" smtClean="0">
                <a:latin typeface="Arial Unicode MS" pitchFamily="34" charset="-128"/>
                <a:cs typeface="Times New Roman" pitchFamily="18" charset="0"/>
              </a:rPr>
              <a:t>Донгузский</a:t>
            </a:r>
            <a:endParaRPr lang="ru-RU" sz="12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37" name="TextBox 17"/>
          <p:cNvSpPr txBox="1">
            <a:spLocks noChangeArrowheads="1"/>
          </p:cNvSpPr>
          <p:nvPr/>
        </p:nvSpPr>
        <p:spPr bwMode="auto">
          <a:xfrm>
            <a:off x="1447800" y="6019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Чкаловский</a:t>
            </a:r>
            <a:endParaRPr lang="ru-RU" sz="12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38" name="TextBox 17"/>
          <p:cNvSpPr txBox="1">
            <a:spLocks noChangeArrowheads="1"/>
          </p:cNvSpPr>
          <p:nvPr/>
        </p:nvSpPr>
        <p:spPr bwMode="auto">
          <a:xfrm>
            <a:off x="7467600" y="60198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err="1" smtClean="0">
                <a:latin typeface="Arial Unicode MS" pitchFamily="34" charset="-128"/>
                <a:cs typeface="Times New Roman" pitchFamily="18" charset="0"/>
              </a:rPr>
              <a:t>Южноуральский</a:t>
            </a:r>
            <a:endParaRPr lang="ru-RU" sz="12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39" name="TextBox 17"/>
          <p:cNvSpPr txBox="1">
            <a:spLocks noChangeArrowheads="1"/>
          </p:cNvSpPr>
          <p:nvPr/>
        </p:nvSpPr>
        <p:spPr bwMode="auto">
          <a:xfrm>
            <a:off x="3886200" y="6019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Степановский</a:t>
            </a:r>
            <a:endParaRPr lang="ru-RU" sz="12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40" name="TextBox 17"/>
          <p:cNvSpPr txBox="1">
            <a:spLocks noChangeArrowheads="1"/>
          </p:cNvSpPr>
          <p:nvPr/>
        </p:nvSpPr>
        <p:spPr bwMode="auto">
          <a:xfrm>
            <a:off x="5105400" y="6019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Нежинский</a:t>
            </a:r>
          </a:p>
        </p:txBody>
      </p:sp>
      <p:sp>
        <p:nvSpPr>
          <p:cNvPr id="41" name="TextBox 17"/>
          <p:cNvSpPr txBox="1">
            <a:spLocks noChangeArrowheads="1"/>
          </p:cNvSpPr>
          <p:nvPr/>
        </p:nvSpPr>
        <p:spPr bwMode="auto">
          <a:xfrm>
            <a:off x="6324600" y="6019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err="1" smtClean="0">
                <a:latin typeface="Arial Unicode MS" pitchFamily="34" charset="-128"/>
                <a:cs typeface="Times New Roman" pitchFamily="18" charset="0"/>
              </a:rPr>
              <a:t>Чебеньковский</a:t>
            </a:r>
            <a:endParaRPr lang="ru-RU" sz="1200" b="1" dirty="0" smtClean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42" name="TextBox 17"/>
          <p:cNvSpPr txBox="1">
            <a:spLocks noChangeArrowheads="1"/>
          </p:cNvSpPr>
          <p:nvPr/>
        </p:nvSpPr>
        <p:spPr bwMode="auto">
          <a:xfrm>
            <a:off x="2667000" y="6019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Юный</a:t>
            </a:r>
            <a:endParaRPr lang="ru-RU" sz="1200" b="1" dirty="0">
              <a:latin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70/09279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228600" y="1676400"/>
            <a:ext cx="2133600" cy="4800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362200" y="1676400"/>
            <a:ext cx="2286000" cy="4800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858000" y="1676400"/>
            <a:ext cx="2057400" cy="4800600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48200" y="1676400"/>
            <a:ext cx="2133600" cy="4800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1000" y="18288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514600" y="1752600"/>
            <a:ext cx="19812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ОРГАНИЗАЦИОННО-УПРАВЛЕНЧЕСКОЕ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858000" y="1828800"/>
            <a:ext cx="2057400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648200" y="1828800"/>
            <a:ext cx="2133600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МОНИТОРОИНГОВОЕ</a:t>
            </a:r>
          </a:p>
        </p:txBody>
      </p:sp>
      <p:sp>
        <p:nvSpPr>
          <p:cNvPr id="52" name="Блок-схема: знак завершения 51"/>
          <p:cNvSpPr/>
          <p:nvPr/>
        </p:nvSpPr>
        <p:spPr>
          <a:xfrm>
            <a:off x="2590800" y="2362200"/>
            <a:ext cx="1828800" cy="914400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Блок-схема: знак завершения 52"/>
          <p:cNvSpPr/>
          <p:nvPr/>
        </p:nvSpPr>
        <p:spPr>
          <a:xfrm>
            <a:off x="2590800" y="3429000"/>
            <a:ext cx="1828800" cy="914400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лок-схема: знак завершения 53"/>
          <p:cNvSpPr/>
          <p:nvPr/>
        </p:nvSpPr>
        <p:spPr>
          <a:xfrm>
            <a:off x="2590800" y="4419600"/>
            <a:ext cx="1828800" cy="914400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Блок-схема: знак завершения 54"/>
          <p:cNvSpPr/>
          <p:nvPr/>
        </p:nvSpPr>
        <p:spPr>
          <a:xfrm>
            <a:off x="2590800" y="5410200"/>
            <a:ext cx="1828800" cy="914400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Блок-схема: знак завершения 55"/>
          <p:cNvSpPr/>
          <p:nvPr/>
        </p:nvSpPr>
        <p:spPr>
          <a:xfrm>
            <a:off x="381000" y="5105400"/>
            <a:ext cx="1828800" cy="914400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Блок-схема: знак завершения 56"/>
          <p:cNvSpPr/>
          <p:nvPr/>
        </p:nvSpPr>
        <p:spPr>
          <a:xfrm>
            <a:off x="381000" y="3886200"/>
            <a:ext cx="1828800" cy="914400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Блок-схема: знак завершения 57"/>
          <p:cNvSpPr/>
          <p:nvPr/>
        </p:nvSpPr>
        <p:spPr>
          <a:xfrm>
            <a:off x="381000" y="2667000"/>
            <a:ext cx="1828800" cy="914400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лок-схема: знак завершения 58"/>
          <p:cNvSpPr/>
          <p:nvPr/>
        </p:nvSpPr>
        <p:spPr>
          <a:xfrm>
            <a:off x="4800600" y="2209800"/>
            <a:ext cx="1828800" cy="914400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Блок-схема: знак завершения 59"/>
          <p:cNvSpPr/>
          <p:nvPr/>
        </p:nvSpPr>
        <p:spPr>
          <a:xfrm>
            <a:off x="4800600" y="3276600"/>
            <a:ext cx="1828800" cy="914400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лок-схема: знак завершения 60"/>
          <p:cNvSpPr/>
          <p:nvPr/>
        </p:nvSpPr>
        <p:spPr>
          <a:xfrm>
            <a:off x="4800600" y="5486400"/>
            <a:ext cx="1828800" cy="914400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лок-схема: знак завершения 61"/>
          <p:cNvSpPr/>
          <p:nvPr/>
        </p:nvSpPr>
        <p:spPr>
          <a:xfrm>
            <a:off x="4800600" y="4343400"/>
            <a:ext cx="1828800" cy="990600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17"/>
          <p:cNvSpPr txBox="1">
            <a:spLocks noChangeArrowheads="1"/>
          </p:cNvSpPr>
          <p:nvPr/>
        </p:nvSpPr>
        <p:spPr bwMode="auto">
          <a:xfrm>
            <a:off x="457200" y="28956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ПРОГРАММЫ</a:t>
            </a:r>
            <a:endParaRPr lang="ru-RU" sz="12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64" name="TextBox 17"/>
          <p:cNvSpPr txBox="1">
            <a:spLocks noChangeArrowheads="1"/>
          </p:cNvSpPr>
          <p:nvPr/>
        </p:nvSpPr>
        <p:spPr bwMode="auto">
          <a:xfrm>
            <a:off x="457200" y="3962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РАСПОРЯЖЕНИЯ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ПОЛОЖЕНИЯ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ИНСТРУКЦИИ</a:t>
            </a:r>
            <a:endParaRPr lang="ru-RU" sz="12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65" name="TextBox 17"/>
          <p:cNvSpPr txBox="1">
            <a:spLocks noChangeArrowheads="1"/>
          </p:cNvSpPr>
          <p:nvPr/>
        </p:nvSpPr>
        <p:spPr bwMode="auto">
          <a:xfrm>
            <a:off x="533400" y="54102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РЕКОМЕНДАЦИИ</a:t>
            </a:r>
            <a:endParaRPr lang="ru-RU" sz="12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66" name="TextBox 17"/>
          <p:cNvSpPr txBox="1">
            <a:spLocks noChangeArrowheads="1"/>
          </p:cNvSpPr>
          <p:nvPr/>
        </p:nvSpPr>
        <p:spPr bwMode="auto">
          <a:xfrm>
            <a:off x="2667000" y="2590800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МЕТОДИЧЕСКАЯ</a:t>
            </a:r>
            <a:endParaRPr lang="ru-RU" sz="1200" b="1" dirty="0" smtClean="0">
              <a:latin typeface="Arial Unicode MS" pitchFamily="34" charset="-128"/>
              <a:cs typeface="Times New Roman" pitchFamily="18" charset="0"/>
            </a:endParaRP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СЛУЖБА</a:t>
            </a:r>
            <a:endParaRPr lang="ru-RU" sz="12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67" name="TextBox 17"/>
          <p:cNvSpPr txBox="1">
            <a:spLocks noChangeArrowheads="1"/>
          </p:cNvSpPr>
          <p:nvPr/>
        </p:nvSpPr>
        <p:spPr bwMode="auto">
          <a:xfrm>
            <a:off x="2667000" y="3581400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КАДРОВОЕ 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ОБЕСПЕЧЕНИЕ</a:t>
            </a:r>
            <a:endParaRPr lang="ru-RU" sz="12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68" name="TextBox 17"/>
          <p:cNvSpPr txBox="1">
            <a:spLocks noChangeArrowheads="1"/>
          </p:cNvSpPr>
          <p:nvPr/>
        </p:nvSpPr>
        <p:spPr bwMode="auto">
          <a:xfrm>
            <a:off x="2667000" y="4572000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СОЦИАЛЬНОЕ 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ПАРТНЕРСТВО</a:t>
            </a:r>
            <a:endParaRPr lang="ru-RU" sz="12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69" name="TextBox 17"/>
          <p:cNvSpPr txBox="1">
            <a:spLocks noChangeArrowheads="1"/>
          </p:cNvSpPr>
          <p:nvPr/>
        </p:nvSpPr>
        <p:spPr bwMode="auto">
          <a:xfrm>
            <a:off x="2362200" y="5410200"/>
            <a:ext cx="213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ПСИХОЛОГО -  ПЕДАГОГИЧЕСКОЕ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 СОЦИАЛЬНОЕ 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      СОПРОВОЖДЕНИЕ</a:t>
            </a:r>
          </a:p>
        </p:txBody>
      </p:sp>
      <p:sp>
        <p:nvSpPr>
          <p:cNvPr id="70" name="TextBox 17"/>
          <p:cNvSpPr txBox="1">
            <a:spLocks noChangeArrowheads="1"/>
          </p:cNvSpPr>
          <p:nvPr/>
        </p:nvSpPr>
        <p:spPr bwMode="auto">
          <a:xfrm>
            <a:off x="4876800" y="3276600"/>
            <a:ext cx="167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МОНИТОРИНГ 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ДЕЯТЕЛЬНОСТИ 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КЛАССНОГО 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РУКОВОДИТЕЛЯ</a:t>
            </a:r>
          </a:p>
        </p:txBody>
      </p:sp>
      <p:sp>
        <p:nvSpPr>
          <p:cNvPr id="73" name="TextBox 17"/>
          <p:cNvSpPr txBox="1">
            <a:spLocks noChangeArrowheads="1"/>
          </p:cNvSpPr>
          <p:nvPr/>
        </p:nvSpPr>
        <p:spPr bwMode="auto">
          <a:xfrm>
            <a:off x="4800600" y="4343400"/>
            <a:ext cx="1905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МОНИТОРИНГ 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ДОПОЛНИТЕЛЬНОГО ОБРАЗОВАНИЯ И 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ВНЕУРОЧНОЙ 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ДЕЯТЕЛЬНОСТИ</a:t>
            </a:r>
          </a:p>
        </p:txBody>
      </p:sp>
      <p:sp>
        <p:nvSpPr>
          <p:cNvPr id="76" name="Прямоугольник с двумя вырезанными соседними углами 75"/>
          <p:cNvSpPr/>
          <p:nvPr/>
        </p:nvSpPr>
        <p:spPr>
          <a:xfrm>
            <a:off x="609600" y="685800"/>
            <a:ext cx="7924800" cy="914400"/>
          </a:xfrm>
          <a:prstGeom prst="snip2Same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  </a:t>
            </a:r>
          </a:p>
          <a:p>
            <a:pPr algn="ctr" eaLnBrk="1" hangingPunct="1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УПРАВЛЕНИЯ ОБРАЗОВАНИЯ ПО РЕАЛИЗАЦИИ </a:t>
            </a:r>
          </a:p>
          <a:p>
            <a:pPr algn="ctr" eaLnBrk="1" hangingPunct="1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ВОСПИТАТЕЛЬНОЙ КОМПОНЕНТЫ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17"/>
          <p:cNvSpPr txBox="1">
            <a:spLocks noChangeArrowheads="1"/>
          </p:cNvSpPr>
          <p:nvPr/>
        </p:nvSpPr>
        <p:spPr bwMode="auto">
          <a:xfrm>
            <a:off x="4953000" y="5486400"/>
            <a:ext cx="167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МОНИТОРИНГ 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СЕМЕЙ И 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ДЕТЕЙ 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«ГРУППЫ РИСКА»</a:t>
            </a:r>
          </a:p>
        </p:txBody>
      </p:sp>
      <p:pic>
        <p:nvPicPr>
          <p:cNvPr id="77" name="Picture 1" descr="C:\Users\ПеговПВ\Desktop\Без имени-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8600"/>
            <a:ext cx="80205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17"/>
          <p:cNvSpPr txBox="1">
            <a:spLocks noChangeArrowheads="1"/>
          </p:cNvSpPr>
          <p:nvPr/>
        </p:nvSpPr>
        <p:spPr bwMode="auto">
          <a:xfrm>
            <a:off x="4800600" y="2286000"/>
            <a:ext cx="182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МОНИТОРИНГ 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ЭФФЕКТИВНОСТИ 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ВОСПИТАТЕЛЬНОГО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 ПРОЦЕССА</a:t>
            </a:r>
          </a:p>
        </p:txBody>
      </p:sp>
      <p:sp>
        <p:nvSpPr>
          <p:cNvPr id="39" name="Блок-схема: знак завершения 38"/>
          <p:cNvSpPr/>
          <p:nvPr/>
        </p:nvSpPr>
        <p:spPr>
          <a:xfrm>
            <a:off x="6934200" y="2133600"/>
            <a:ext cx="1981200" cy="1524000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знак завершения 39"/>
          <p:cNvSpPr/>
          <p:nvPr/>
        </p:nvSpPr>
        <p:spPr>
          <a:xfrm>
            <a:off x="7010400" y="3810000"/>
            <a:ext cx="1828800" cy="914400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знак завершения 40"/>
          <p:cNvSpPr/>
          <p:nvPr/>
        </p:nvSpPr>
        <p:spPr>
          <a:xfrm>
            <a:off x="7010400" y="4800600"/>
            <a:ext cx="1828800" cy="762000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знак завершения 41"/>
          <p:cNvSpPr/>
          <p:nvPr/>
        </p:nvSpPr>
        <p:spPr>
          <a:xfrm>
            <a:off x="7086600" y="5715000"/>
            <a:ext cx="1752600" cy="609600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17"/>
          <p:cNvSpPr txBox="1">
            <a:spLocks noChangeArrowheads="1"/>
          </p:cNvSpPr>
          <p:nvPr/>
        </p:nvSpPr>
        <p:spPr bwMode="auto">
          <a:xfrm>
            <a:off x="6934200" y="2209801"/>
            <a:ext cx="19812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ru-RU" sz="1100" b="1" dirty="0" smtClean="0">
                <a:latin typeface="Arial Unicode MS" pitchFamily="34" charset="-128"/>
                <a:cs typeface="Times New Roman" pitchFamily="18" charset="0"/>
              </a:rPr>
              <a:t>САЙТЫ:</a:t>
            </a:r>
          </a:p>
          <a:p>
            <a:pPr marL="285750" indent="-285750" eaLnBrk="1" hangingPunct="1"/>
            <a:r>
              <a:rPr lang="ru-RU" sz="1100" b="1" dirty="0" err="1" smtClean="0">
                <a:latin typeface="Arial Unicode MS" pitchFamily="34" charset="-128"/>
                <a:cs typeface="Times New Roman" pitchFamily="18" charset="0"/>
              </a:rPr>
              <a:t>√</a:t>
            </a:r>
            <a:r>
              <a:rPr lang="ru-RU" sz="1100" b="1" dirty="0" smtClean="0"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ru-RU" sz="1100" b="1" dirty="0" smtClean="0">
                <a:latin typeface="Arial Unicode MS" pitchFamily="34" charset="-128"/>
                <a:cs typeface="Times New Roman" pitchFamily="18" charset="0"/>
              </a:rPr>
              <a:t> АДМИНИСТРАЦИИ  МО</a:t>
            </a:r>
            <a:endParaRPr lang="ru-RU" sz="1100" b="1" dirty="0" smtClean="0">
              <a:latin typeface="Arial Unicode MS" pitchFamily="34" charset="-128"/>
              <a:cs typeface="Times New Roman" pitchFamily="18" charset="0"/>
            </a:endParaRPr>
          </a:p>
          <a:p>
            <a:pPr marL="285750" indent="-285750" algn="ctr" eaLnBrk="1" hangingPunct="1"/>
            <a:r>
              <a:rPr lang="ru-RU" sz="1100" b="1" dirty="0" err="1" smtClean="0">
                <a:latin typeface="Arial Unicode MS" pitchFamily="34" charset="-128"/>
                <a:cs typeface="Times New Roman" pitchFamily="18" charset="0"/>
              </a:rPr>
              <a:t>√</a:t>
            </a:r>
            <a:r>
              <a:rPr lang="ru-RU" sz="1100" b="1" dirty="0" smtClean="0"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ru-RU" sz="1100" b="1" dirty="0" smtClean="0">
                <a:latin typeface="Arial Unicode MS" pitchFamily="34" charset="-128"/>
                <a:cs typeface="Times New Roman" pitchFamily="18" charset="0"/>
              </a:rPr>
              <a:t> УПРАВЛЕНИЕ </a:t>
            </a:r>
          </a:p>
          <a:p>
            <a:pPr marL="285750" indent="-285750" algn="ctr" eaLnBrk="1" hangingPunct="1"/>
            <a:r>
              <a:rPr lang="ru-RU" sz="1100" b="1" dirty="0" smtClean="0">
                <a:latin typeface="Arial Unicode MS" pitchFamily="34" charset="-128"/>
                <a:cs typeface="Times New Roman" pitchFamily="18" charset="0"/>
              </a:rPr>
              <a:t>ОБРАЗОВАНИЯ</a:t>
            </a:r>
          </a:p>
          <a:p>
            <a:pPr marL="285750" indent="-285750" algn="ctr" eaLnBrk="1" hangingPunct="1"/>
            <a:r>
              <a:rPr lang="ru-RU" sz="1100" b="1" dirty="0" err="1" smtClean="0">
                <a:latin typeface="Arial Unicode MS" pitchFamily="34" charset="-128"/>
                <a:cs typeface="Times New Roman" pitchFamily="18" charset="0"/>
              </a:rPr>
              <a:t>√</a:t>
            </a:r>
            <a:r>
              <a:rPr lang="ru-RU" sz="1100" b="1" dirty="0" smtClean="0">
                <a:latin typeface="Arial Unicode MS" pitchFamily="34" charset="-128"/>
                <a:cs typeface="Times New Roman" pitchFamily="18" charset="0"/>
              </a:rPr>
              <a:t>  ДЕСЯТЬ </a:t>
            </a:r>
            <a:endParaRPr lang="ru-RU" sz="1100" b="1" dirty="0" smtClean="0">
              <a:latin typeface="Arial Unicode MS" pitchFamily="34" charset="-128"/>
              <a:cs typeface="Times New Roman" pitchFamily="18" charset="0"/>
            </a:endParaRPr>
          </a:p>
          <a:p>
            <a:pPr marL="285750" indent="-285750" algn="ctr" eaLnBrk="1" hangingPunct="1"/>
            <a:r>
              <a:rPr lang="ru-RU" sz="1100" b="1" dirty="0" smtClean="0">
                <a:latin typeface="Arial Unicode MS" pitchFamily="34" charset="-128"/>
                <a:cs typeface="Times New Roman" pitchFamily="18" charset="0"/>
              </a:rPr>
              <a:t>ДОБРОДЕТЕЛЕЙ  </a:t>
            </a:r>
          </a:p>
          <a:p>
            <a:pPr marL="285750" indent="-285750" algn="ctr" eaLnBrk="1" hangingPunct="1"/>
            <a:r>
              <a:rPr lang="ru-RU" sz="1100" b="1" dirty="0" smtClean="0">
                <a:latin typeface="Arial Unicode MS" pitchFamily="34" charset="-128"/>
                <a:cs typeface="Times New Roman" pitchFamily="18" charset="0"/>
              </a:rPr>
              <a:t>В </a:t>
            </a:r>
            <a:r>
              <a:rPr lang="ru-RU" sz="1100" b="1" dirty="0" smtClean="0">
                <a:latin typeface="Arial Unicode MS" pitchFamily="34" charset="-128"/>
                <a:cs typeface="Times New Roman" pitchFamily="18" charset="0"/>
              </a:rPr>
              <a:t>ПУТИ</a:t>
            </a:r>
          </a:p>
          <a:p>
            <a:pPr marL="285750" indent="-285750" algn="ctr" eaLnBrk="1" hangingPunct="1"/>
            <a:r>
              <a:rPr lang="ru-RU" sz="1100" b="1" dirty="0" smtClean="0"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ru-RU" sz="1100" b="1" dirty="0" err="1" smtClean="0">
                <a:latin typeface="Arial Unicode MS" pitchFamily="34" charset="-128"/>
                <a:cs typeface="Times New Roman" pitchFamily="18" charset="0"/>
              </a:rPr>
              <a:t>√</a:t>
            </a:r>
            <a:r>
              <a:rPr lang="ru-RU" sz="1100" b="1" dirty="0" smtClean="0">
                <a:latin typeface="Arial Unicode MS" pitchFamily="34" charset="-128"/>
                <a:cs typeface="Times New Roman" pitchFamily="18" charset="0"/>
              </a:rPr>
              <a:t> ИМЦ</a:t>
            </a:r>
            <a:endParaRPr lang="ru-RU" sz="1100" b="1" dirty="0" smtClean="0">
              <a:latin typeface="Arial Unicode MS" pitchFamily="34" charset="-128"/>
              <a:cs typeface="Times New Roman" pitchFamily="18" charset="0"/>
            </a:endParaRPr>
          </a:p>
          <a:p>
            <a:pPr marL="285750" indent="-285750" eaLnBrk="1" hangingPunct="1"/>
            <a:endParaRPr lang="ru-RU" sz="1100" b="1" dirty="0" smtClean="0">
              <a:latin typeface="Arial Unicode MS" pitchFamily="34" charset="-128"/>
              <a:cs typeface="Times New Roman" pitchFamily="18" charset="0"/>
            </a:endParaRPr>
          </a:p>
          <a:p>
            <a:pPr marL="285750" indent="-285750" eaLnBrk="1" hangingPunct="1"/>
            <a:endParaRPr lang="ru-RU" sz="1100" b="1" dirty="0" smtClean="0">
              <a:latin typeface="Arial Unicode MS" pitchFamily="34" charset="-128"/>
              <a:cs typeface="Times New Roman" pitchFamily="18" charset="0"/>
            </a:endParaRPr>
          </a:p>
          <a:p>
            <a:pPr marL="285750" indent="-285750" algn="ctr" eaLnBrk="1" hangingPunct="1"/>
            <a:endParaRPr lang="ru-RU" sz="1100" b="1" dirty="0" smtClean="0">
              <a:latin typeface="Arial Unicode MS" pitchFamily="34" charset="-128"/>
              <a:cs typeface="Times New Roman" pitchFamily="18" charset="0"/>
            </a:endParaRPr>
          </a:p>
          <a:p>
            <a:pPr marL="285750" indent="-285750" algn="ctr" eaLnBrk="1" hangingPunct="1"/>
            <a:endParaRPr lang="ru-RU" sz="800" b="1" dirty="0" smtClean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44" name="TextBox 17"/>
          <p:cNvSpPr txBox="1">
            <a:spLocks noChangeArrowheads="1"/>
          </p:cNvSpPr>
          <p:nvPr/>
        </p:nvSpPr>
        <p:spPr bwMode="auto">
          <a:xfrm>
            <a:off x="7010400" y="3810000"/>
            <a:ext cx="182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НАУЧНО-</a:t>
            </a:r>
          </a:p>
          <a:p>
            <a:pPr marL="285750" indent="-285750" algn="ctr" eaLnBrk="1" hangingPunct="1"/>
            <a:r>
              <a:rPr lang="ru-RU" sz="1100" b="1" dirty="0" smtClean="0">
                <a:latin typeface="Arial Unicode MS" pitchFamily="34" charset="-128"/>
                <a:cs typeface="Times New Roman" pitchFamily="18" charset="0"/>
              </a:rPr>
              <a:t>МЕТОДИЧЕСКИЙ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 ЖУРНАЛ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 «СОЗВЕЗДИЕ»</a:t>
            </a:r>
          </a:p>
        </p:txBody>
      </p:sp>
      <p:sp>
        <p:nvSpPr>
          <p:cNvPr id="45" name="TextBox 17"/>
          <p:cNvSpPr txBox="1">
            <a:spLocks noChangeArrowheads="1"/>
          </p:cNvSpPr>
          <p:nvPr/>
        </p:nvSpPr>
        <p:spPr bwMode="auto">
          <a:xfrm>
            <a:off x="7010400" y="48768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СБОРНИК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 «ПЕДАГОГИЧЕСКИЙ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 ВЕСТНИК»</a:t>
            </a:r>
          </a:p>
        </p:txBody>
      </p:sp>
      <p:sp>
        <p:nvSpPr>
          <p:cNvPr id="46" name="TextBox 17"/>
          <p:cNvSpPr txBox="1">
            <a:spLocks noChangeArrowheads="1"/>
          </p:cNvSpPr>
          <p:nvPr/>
        </p:nvSpPr>
        <p:spPr bwMode="auto">
          <a:xfrm>
            <a:off x="7010400" y="5791200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ГАЗЕТА</a:t>
            </a:r>
          </a:p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 «СЕЛЬСКИЕ ВЕСТИ»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Прямая соединительная линия 53"/>
          <p:cNvCxnSpPr/>
          <p:nvPr/>
        </p:nvCxnSpPr>
        <p:spPr>
          <a:xfrm flipV="1">
            <a:off x="2133600" y="3733800"/>
            <a:ext cx="1143000" cy="30480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70/09279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62400" y="1905000"/>
            <a:ext cx="4724400" cy="4038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391400" y="2362200"/>
            <a:ext cx="914400" cy="304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19800" y="4038600"/>
            <a:ext cx="914400" cy="1371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24400" y="4419600"/>
            <a:ext cx="9144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4648200" y="5410200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2013</a:t>
            </a:r>
            <a:endParaRPr lang="ru-RU" sz="12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20" name="TextBox 17"/>
          <p:cNvSpPr txBox="1">
            <a:spLocks noChangeArrowheads="1"/>
          </p:cNvSpPr>
          <p:nvPr/>
        </p:nvSpPr>
        <p:spPr bwMode="auto">
          <a:xfrm>
            <a:off x="6019800" y="5410200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2014</a:t>
            </a:r>
            <a:endParaRPr lang="ru-RU" sz="12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7391400" y="5410200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2015</a:t>
            </a:r>
            <a:endParaRPr lang="ru-RU" sz="1200" b="1" dirty="0">
              <a:latin typeface="Arial Unicode MS" pitchFamily="34" charset="-128"/>
              <a:cs typeface="Times New Roman" pitchFamily="18" charset="0"/>
            </a:endParaRPr>
          </a:p>
        </p:txBody>
      </p:sp>
      <p:pic>
        <p:nvPicPr>
          <p:cNvPr id="79" name="Picture 1" descr="C:\Users\ПеговПВ\Desktop\Без имени-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8600"/>
            <a:ext cx="73918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Rectangle 12"/>
          <p:cNvSpPr>
            <a:spLocks noChangeArrowheads="1"/>
          </p:cNvSpPr>
          <p:nvPr/>
        </p:nvSpPr>
        <p:spPr bwMode="auto">
          <a:xfrm>
            <a:off x="990600" y="609600"/>
            <a:ext cx="75438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88" name="TextBox 17"/>
          <p:cNvSpPr txBox="1">
            <a:spLocks noChangeArrowheads="1"/>
          </p:cNvSpPr>
          <p:nvPr/>
        </p:nvSpPr>
        <p:spPr bwMode="auto">
          <a:xfrm>
            <a:off x="4724400" y="4114800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0</a:t>
            </a:r>
            <a:endParaRPr lang="ru-RU" sz="12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90" name="TextBox 17"/>
          <p:cNvSpPr txBox="1">
            <a:spLocks noChangeArrowheads="1"/>
          </p:cNvSpPr>
          <p:nvPr/>
        </p:nvSpPr>
        <p:spPr bwMode="auto">
          <a:xfrm>
            <a:off x="7315200" y="2057400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4</a:t>
            </a:r>
            <a:endParaRPr lang="ru-RU" sz="12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97" name="Объект 2"/>
          <p:cNvSpPr txBox="1">
            <a:spLocks/>
          </p:cNvSpPr>
          <p:nvPr/>
        </p:nvSpPr>
        <p:spPr>
          <a:xfrm>
            <a:off x="1295400" y="609600"/>
            <a:ext cx="6934200" cy="871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РОСТА ШКОЛ,КОТОРЫМ ПРИСВОЕННО ПОЧЕТНОЕ НАИМЕНОВАНИЕ ГЕРОЕВ РОССИЙСКОЙ ФЕДЕРАЦИИ, СОВЕТСКОГО СОЮЗА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4" name="TextBox 17"/>
          <p:cNvSpPr txBox="1">
            <a:spLocks noChangeArrowheads="1"/>
          </p:cNvSpPr>
          <p:nvPr/>
        </p:nvSpPr>
        <p:spPr bwMode="auto">
          <a:xfrm>
            <a:off x="5943600" y="3733800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1200" b="1" dirty="0" smtClean="0">
                <a:latin typeface="Arial Unicode MS" pitchFamily="34" charset="-128"/>
                <a:cs typeface="Times New Roman" pitchFamily="18" charset="0"/>
              </a:rPr>
              <a:t>1</a:t>
            </a:r>
            <a:endParaRPr lang="ru-RU" sz="1200" b="1" dirty="0">
              <a:latin typeface="Arial Unicode MS" pitchFamily="34" charset="-128"/>
              <a:cs typeface="Times New Roman" pitchFamily="18" charset="0"/>
            </a:endParaRPr>
          </a:p>
        </p:txBody>
      </p:sp>
      <p:pic>
        <p:nvPicPr>
          <p:cNvPr id="22" name="Picture 4" descr="DSC0039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743200"/>
            <a:ext cx="3434496" cy="237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1143000" y="2286000"/>
            <a:ext cx="6781800" cy="2743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70/09279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914400" y="0"/>
            <a:ext cx="6781800" cy="2438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71600" y="381000"/>
            <a:ext cx="52578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24000" y="838200"/>
            <a:ext cx="54102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52600" y="1295400"/>
            <a:ext cx="54864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57400" y="1828800"/>
            <a:ext cx="54102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838200" y="381000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2400" dirty="0" smtClean="0"/>
              <a:t>«Ковер мира» </a:t>
            </a:r>
            <a:endParaRPr lang="ru-RU" sz="24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1676400" y="838200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2400" dirty="0" smtClean="0"/>
              <a:t>«Я на солнышке лежу» </a:t>
            </a:r>
            <a:endParaRPr lang="ru-RU" sz="24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1752600" y="1371600"/>
            <a:ext cx="5334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2400" dirty="0" smtClean="0"/>
              <a:t>«</a:t>
            </a:r>
            <a:r>
              <a:rPr lang="ru-RU" sz="2400" dirty="0" err="1" smtClean="0"/>
              <a:t>Дедуровка</a:t>
            </a:r>
            <a:r>
              <a:rPr lang="ru-RU" sz="2400" dirty="0" smtClean="0"/>
              <a:t>! Ты – Родина моя!» </a:t>
            </a:r>
            <a:endParaRPr lang="ru-RU" sz="24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1905000" y="1828800"/>
            <a:ext cx="556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2400" dirty="0" smtClean="0"/>
              <a:t>«Передай добро по кругу!» </a:t>
            </a:r>
            <a:endParaRPr lang="ru-RU" sz="24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1295400" y="0"/>
            <a:ext cx="579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2400" b="1" dirty="0" smtClean="0">
                <a:latin typeface="Arial Unicode MS" pitchFamily="34" charset="-128"/>
                <a:cs typeface="Times New Roman" pitchFamily="18" charset="0"/>
              </a:rPr>
              <a:t>Реализованные социальные проекты</a:t>
            </a:r>
            <a:endParaRPr lang="ru-RU" sz="24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47800" y="2362200"/>
            <a:ext cx="6781800" cy="2057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209800" y="4191000"/>
            <a:ext cx="6705600" cy="2438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1828800" y="2438400"/>
            <a:ext cx="579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2400" b="1" dirty="0" smtClean="0">
                <a:latin typeface="Arial Unicode MS" pitchFamily="34" charset="-128"/>
                <a:cs typeface="Times New Roman" pitchFamily="18" charset="0"/>
              </a:rPr>
              <a:t>Экологические социальные проекты</a:t>
            </a:r>
            <a:endParaRPr lang="ru-RU" sz="24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209800" y="2819400"/>
            <a:ext cx="5257800" cy="457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14600" y="3276600"/>
            <a:ext cx="5257800" cy="457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743200" y="3733800"/>
            <a:ext cx="5257800" cy="457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17"/>
          <p:cNvSpPr txBox="1">
            <a:spLocks noChangeArrowheads="1"/>
          </p:cNvSpPr>
          <p:nvPr/>
        </p:nvSpPr>
        <p:spPr bwMode="auto">
          <a:xfrm>
            <a:off x="2590800" y="4267200"/>
            <a:ext cx="579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2400" b="1" dirty="0" smtClean="0">
                <a:latin typeface="Arial Unicode MS" pitchFamily="34" charset="-128"/>
                <a:cs typeface="Times New Roman" pitchFamily="18" charset="0"/>
              </a:rPr>
              <a:t>Работа с родителями</a:t>
            </a:r>
            <a:endParaRPr lang="ru-RU" sz="24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362200" y="4648200"/>
            <a:ext cx="5867400" cy="457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895600" y="5562600"/>
            <a:ext cx="5715000" cy="457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514600" y="5105400"/>
            <a:ext cx="5867400" cy="457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352800" y="6019800"/>
            <a:ext cx="5486400" cy="457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2133600" y="2819400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2400" dirty="0" smtClean="0"/>
              <a:t>«Зеленая школа» </a:t>
            </a:r>
            <a:endParaRPr lang="ru-RU" sz="24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3200400" y="3733800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2400" dirty="0" smtClean="0"/>
              <a:t>«Цветочная поляна» </a:t>
            </a:r>
            <a:endParaRPr lang="ru-RU" sz="24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34" name="TextBox 17"/>
          <p:cNvSpPr txBox="1">
            <a:spLocks noChangeArrowheads="1"/>
          </p:cNvSpPr>
          <p:nvPr/>
        </p:nvSpPr>
        <p:spPr bwMode="auto">
          <a:xfrm>
            <a:off x="2514600" y="3276600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2400" dirty="0" smtClean="0"/>
              <a:t>«Живи, родник!» </a:t>
            </a:r>
            <a:endParaRPr lang="ru-RU" sz="24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35" name="TextBox 17"/>
          <p:cNvSpPr txBox="1">
            <a:spLocks noChangeArrowheads="1"/>
          </p:cNvSpPr>
          <p:nvPr/>
        </p:nvSpPr>
        <p:spPr bwMode="auto">
          <a:xfrm>
            <a:off x="2362200" y="4648200"/>
            <a:ext cx="601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2400" dirty="0" smtClean="0"/>
              <a:t>«Школа ответственного </a:t>
            </a:r>
            <a:r>
              <a:rPr lang="ru-RU" sz="2400" dirty="0" err="1" smtClean="0"/>
              <a:t>родительства</a:t>
            </a:r>
            <a:r>
              <a:rPr lang="ru-RU" sz="2400" dirty="0" smtClean="0"/>
              <a:t>»</a:t>
            </a:r>
            <a:endParaRPr lang="ru-RU" sz="24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36" name="TextBox 17"/>
          <p:cNvSpPr txBox="1">
            <a:spLocks noChangeArrowheads="1"/>
          </p:cNvSpPr>
          <p:nvPr/>
        </p:nvSpPr>
        <p:spPr bwMode="auto">
          <a:xfrm>
            <a:off x="3276600" y="5562600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2400" dirty="0" smtClean="0"/>
              <a:t>«Семейная </a:t>
            </a:r>
            <a:r>
              <a:rPr lang="ru-RU" sz="2400" dirty="0" err="1" smtClean="0"/>
              <a:t>куклотерапия</a:t>
            </a:r>
            <a:r>
              <a:rPr lang="ru-RU" sz="2400" dirty="0" smtClean="0"/>
              <a:t>»</a:t>
            </a:r>
            <a:endParaRPr lang="ru-RU" sz="24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37" name="TextBox 17"/>
          <p:cNvSpPr txBox="1">
            <a:spLocks noChangeArrowheads="1"/>
          </p:cNvSpPr>
          <p:nvPr/>
        </p:nvSpPr>
        <p:spPr bwMode="auto">
          <a:xfrm>
            <a:off x="2819400" y="5105400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2400" dirty="0" smtClean="0"/>
              <a:t>«Школа семейного театра»</a:t>
            </a:r>
            <a:endParaRPr lang="ru-RU" sz="2400" b="1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38" name="TextBox 17"/>
          <p:cNvSpPr txBox="1">
            <a:spLocks noChangeArrowheads="1"/>
          </p:cNvSpPr>
          <p:nvPr/>
        </p:nvSpPr>
        <p:spPr bwMode="auto">
          <a:xfrm>
            <a:off x="3657600" y="6019800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ctr" eaLnBrk="1" hangingPunct="1"/>
            <a:r>
              <a:rPr lang="ru-RU" sz="2400" dirty="0" smtClean="0"/>
              <a:t>«АРТ-СУББОТЫ»</a:t>
            </a:r>
            <a:endParaRPr lang="ru-RU" sz="2400" b="1" dirty="0">
              <a:latin typeface="Arial Unicode MS" pitchFamily="34" charset="-128"/>
              <a:cs typeface="Times New Roman" pitchFamily="18" charset="0"/>
            </a:endParaRPr>
          </a:p>
        </p:txBody>
      </p:sp>
      <p:pic>
        <p:nvPicPr>
          <p:cNvPr id="39" name="Picture 1" descr="C:\Users\ПеговПВ\Desktop\Без имени-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685800" cy="847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build="allAtOnce"/>
      <p:bldP spid="13" grpId="0" build="allAtOnce"/>
      <p:bldP spid="14" grpId="0" build="p" animBg="1"/>
      <p:bldP spid="15" grpId="0" build="p"/>
      <p:bldP spid="16" grpId="0" build="p"/>
      <p:bldP spid="18" grpId="0" animBg="1"/>
      <p:bldP spid="19" grpId="0" animBg="1"/>
      <p:bldP spid="21" grpId="0" build="p"/>
      <p:bldP spid="22" grpId="0" animBg="1"/>
      <p:bldP spid="23" grpId="0" animBg="1"/>
      <p:bldP spid="24" grpId="0" animBg="1"/>
      <p:bldP spid="25" grpId="0" build="p"/>
      <p:bldP spid="26" grpId="0" animBg="1"/>
      <p:bldP spid="29" grpId="0" animBg="1"/>
      <p:bldP spid="30" grpId="0" animBg="1"/>
      <p:bldP spid="31" grpId="0" animBg="1"/>
      <p:bldP spid="32" grpId="0" build="p"/>
      <p:bldP spid="33" grpId="0" build="p"/>
      <p:bldP spid="34" grpId="0" build="p"/>
      <p:bldP spid="36" grpId="0" build="p"/>
      <p:bldP spid="37" grpId="0" build="p"/>
      <p:bldP spid="3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309</Words>
  <PresentationFormat>Экран (4:3)</PresentationFormat>
  <Paragraphs>106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Центр</cp:lastModifiedBy>
  <cp:revision>15</cp:revision>
  <dcterms:modified xsi:type="dcterms:W3CDTF">2017-03-22T10:24:41Z</dcterms:modified>
</cp:coreProperties>
</file>